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69" r:id="rId5"/>
    <p:sldId id="270" r:id="rId6"/>
    <p:sldId id="277" r:id="rId7"/>
    <p:sldId id="271" r:id="rId8"/>
    <p:sldId id="272" r:id="rId9"/>
    <p:sldId id="273" r:id="rId10"/>
    <p:sldId id="274" r:id="rId11"/>
    <p:sldId id="275" r:id="rId12"/>
    <p:sldId id="276" r:id="rId13"/>
    <p:sldId id="278" r:id="rId14"/>
    <p:sldId id="279" r:id="rId15"/>
    <p:sldId id="280" r:id="rId16"/>
    <p:sldId id="281" r:id="rId17"/>
    <p:sldId id="283" r:id="rId18"/>
    <p:sldId id="284" r:id="rId19"/>
    <p:sldId id="285" r:id="rId20"/>
    <p:sldId id="290" r:id="rId21"/>
    <p:sldId id="286" r:id="rId22"/>
    <p:sldId id="287" r:id="rId23"/>
    <p:sldId id="289" r:id="rId24"/>
    <p:sldId id="291" r:id="rId25"/>
    <p:sldId id="26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BACA6-1018-4868-92D9-4ED79697955E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12E29B-F048-4A36-9B1A-9C0882401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FE29-5E2F-4E91-99EF-F2BE4A8FA40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4DBF-2E22-4815-A651-DF7EC652A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FE29-5E2F-4E91-99EF-F2BE4A8FA40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4DBF-2E22-4815-A651-DF7EC652A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FE29-5E2F-4E91-99EF-F2BE4A8FA40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4DBF-2E22-4815-A651-DF7EC652A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FE29-5E2F-4E91-99EF-F2BE4A8FA40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4DBF-2E22-4815-A651-DF7EC652A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FE29-5E2F-4E91-99EF-F2BE4A8FA40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4DBF-2E22-4815-A651-DF7EC652A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FE29-5E2F-4E91-99EF-F2BE4A8FA40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4DBF-2E22-4815-A651-DF7EC652A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FE29-5E2F-4E91-99EF-F2BE4A8FA40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4DBF-2E22-4815-A651-DF7EC652A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FE29-5E2F-4E91-99EF-F2BE4A8FA40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4DBF-2E22-4815-A651-DF7EC652A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FE29-5E2F-4E91-99EF-F2BE4A8FA40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4DBF-2E22-4815-A651-DF7EC652A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FE29-5E2F-4E91-99EF-F2BE4A8FA40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4DBF-2E22-4815-A651-DF7EC652A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FE29-5E2F-4E91-99EF-F2BE4A8FA40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4DBF-2E22-4815-A651-DF7EC652A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9FE29-5E2F-4E91-99EF-F2BE4A8FA40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04DBF-2E22-4815-A651-DF7EC652A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Savremene</a:t>
            </a:r>
            <a:r>
              <a:rPr lang="en-US" b="1" dirty="0" smtClean="0"/>
              <a:t> </a:t>
            </a:r>
            <a:r>
              <a:rPr lang="en-US" b="1" dirty="0" err="1" smtClean="0"/>
              <a:t>tehnolohije</a:t>
            </a:r>
            <a:r>
              <a:rPr lang="en-US" b="1" dirty="0" smtClean="0"/>
              <a:t> </a:t>
            </a:r>
            <a:r>
              <a:rPr lang="en-US" b="1" dirty="0" err="1" smtClean="0"/>
              <a:t>spajanja</a:t>
            </a:r>
            <a:r>
              <a:rPr lang="en-US" b="1" dirty="0" smtClean="0"/>
              <a:t> </a:t>
            </a:r>
            <a:r>
              <a:rPr lang="en-US" b="1" dirty="0" err="1" smtClean="0"/>
              <a:t>materijala</a:t>
            </a:r>
            <a:r>
              <a:rPr lang="en-US" b="1" dirty="0" smtClean="0"/>
              <a:t> - 1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Osvetljenje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600"/>
          </a:xfrm>
        </p:spPr>
        <p:txBody>
          <a:bodyPr>
            <a:normAutofit/>
          </a:bodyPr>
          <a:lstStyle/>
          <a:p>
            <a:r>
              <a:rPr lang="sr-Latn-CS" dirty="0" smtClean="0"/>
              <a:t>Najkvalitetnije je dnevno (prirodno) osvetljenje</a:t>
            </a:r>
          </a:p>
          <a:p>
            <a:r>
              <a:rPr lang="sr-Latn-CS" dirty="0" smtClean="0"/>
              <a:t>Noću se koristi veštačko </a:t>
            </a:r>
            <a:r>
              <a:rPr lang="sr-Latn-CS" dirty="0" smtClean="0"/>
              <a:t>osvetljenje</a:t>
            </a:r>
            <a:endParaRPr lang="sr-Latn-C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429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4400" dirty="0" smtClean="0">
                <a:latin typeface="+mj-lt"/>
                <a:ea typeface="+mj-ea"/>
                <a:cs typeface="+mj-cs"/>
              </a:rPr>
              <a:t>Zaštita od buke</a:t>
            </a:r>
            <a:endParaRPr kumimoji="0" lang="sr-Latn-C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5720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r-Latn-CS" sz="3200" dirty="0" smtClean="0"/>
              <a:t>Poželjno snižavanje buke na izvoru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C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Upotreba</a:t>
            </a:r>
            <a:r>
              <a:rPr kumimoji="0" lang="sr-Latn-C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ličnih sredstava</a:t>
            </a:r>
            <a:endParaRPr kumimoji="0" lang="sr-Latn-C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Zaštita od jonizujućeg zračenja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Smanjenje doze zračenja</a:t>
            </a:r>
          </a:p>
          <a:p>
            <a:r>
              <a:rPr lang="sr-Latn-CS" dirty="0" smtClean="0"/>
              <a:t>Udaljavanje radnika od izvora zračenja</a:t>
            </a:r>
          </a:p>
          <a:p>
            <a:r>
              <a:rPr lang="sr-Latn-CS" dirty="0" smtClean="0"/>
              <a:t>Skraćenje vremena ozračivanja</a:t>
            </a:r>
          </a:p>
          <a:p>
            <a:r>
              <a:rPr lang="sr-Latn-CS" dirty="0" smtClean="0"/>
              <a:t>Zaštitna odela i pregrade</a:t>
            </a:r>
            <a:endParaRPr lang="sr-Latn-C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Zaštita od strujnog udara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Sigurna instalacija</a:t>
            </a:r>
          </a:p>
          <a:p>
            <a:r>
              <a:rPr lang="sr-Latn-CS" dirty="0" smtClean="0"/>
              <a:t>Zaštitne pregrade</a:t>
            </a:r>
          </a:p>
          <a:p>
            <a:r>
              <a:rPr lang="sr-Latn-CS" dirty="0" smtClean="0"/>
              <a:t>Uzemljenje opreme</a:t>
            </a:r>
          </a:p>
          <a:p>
            <a:r>
              <a:rPr lang="sr-Latn-CS" dirty="0" smtClean="0"/>
              <a:t>Odvođenje statičkog elektriciteta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*Napon praznog hoda transformatora ne sme biti veći od 70-75 V, a ispravljača 80-90 V.</a:t>
            </a:r>
          </a:p>
          <a:p>
            <a:pPr>
              <a:buNone/>
            </a:pPr>
            <a:r>
              <a:rPr lang="sr-Latn-CS" dirty="0" smtClean="0"/>
              <a:t>** Oscilator visokofrekventne struje mora imati sigurnosni kondenzator.</a:t>
            </a:r>
            <a:endParaRPr lang="sr-Latn-C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Sigurnost uređaja za gasno zavarivanje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Dovoljna čvrstoća materijala i konstrukcija</a:t>
            </a:r>
          </a:p>
          <a:p>
            <a:r>
              <a:rPr lang="sr-Latn-CS" dirty="0" smtClean="0"/>
              <a:t>Strogo pridržavanje uslova temperature i pritiska</a:t>
            </a:r>
          </a:p>
          <a:p>
            <a:r>
              <a:rPr lang="sr-Latn-CS" dirty="0" smtClean="0"/>
              <a:t>Zaptivenost sistema (odsustvo oticanja gasova)</a:t>
            </a:r>
          </a:p>
          <a:p>
            <a:r>
              <a:rPr lang="sr-Latn-CS" dirty="0" smtClean="0"/>
              <a:t>Siguran rad kontrolno – merne i sigurnosne armature</a:t>
            </a:r>
            <a:endParaRPr lang="sr-Latn-C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sr-Latn-CS" dirty="0" smtClean="0"/>
              <a:t>Rukovanje bocama pod pritiskom:</a:t>
            </a:r>
          </a:p>
          <a:p>
            <a:pPr>
              <a:buNone/>
            </a:pPr>
            <a:r>
              <a:rPr lang="sr-Latn-CS" dirty="0" smtClean="0"/>
              <a:t>-boce se čuvaju u specijalnim skladištima (laki krov, antistatički pod, ventilacija, gromobranska instalacija)</a:t>
            </a:r>
          </a:p>
          <a:p>
            <a:pPr>
              <a:buNone/>
            </a:pPr>
            <a:r>
              <a:rPr lang="sr-Latn-CS" dirty="0" smtClean="0"/>
              <a:t>-zabranjeno udaranje boca</a:t>
            </a:r>
          </a:p>
          <a:p>
            <a:pPr>
              <a:buNone/>
            </a:pPr>
            <a:r>
              <a:rPr lang="sr-Latn-CS" dirty="0" smtClean="0"/>
              <a:t>-prenos boca kolicima</a:t>
            </a:r>
          </a:p>
          <a:p>
            <a:pPr>
              <a:buNone/>
            </a:pPr>
            <a:r>
              <a:rPr lang="sr-Latn-CS" dirty="0" smtClean="0"/>
              <a:t>-zabranjeno zagrevanje boca</a:t>
            </a:r>
          </a:p>
          <a:p>
            <a:pPr>
              <a:buNone/>
            </a:pPr>
            <a:r>
              <a:rPr lang="sr-Latn-CS" dirty="0" smtClean="0"/>
              <a:t>-boce moraju imati redukcione ventile i ventile sigurnosti</a:t>
            </a:r>
          </a:p>
          <a:p>
            <a:pPr>
              <a:buNone/>
            </a:pPr>
            <a:r>
              <a:rPr lang="sr-Latn-CS" dirty="0" smtClean="0"/>
              <a:t>-pridržavatise propisa o minimalnom zaostalom pritisku u bocama</a:t>
            </a:r>
            <a:endParaRPr lang="sr-Latn-C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-popravka ventila </a:t>
            </a:r>
            <a:r>
              <a:rPr lang="sr-Latn-CS" dirty="0" smtClean="0"/>
              <a:t>u</a:t>
            </a:r>
            <a:r>
              <a:rPr lang="en-US" dirty="0" smtClean="0"/>
              <a:t> </a:t>
            </a:r>
            <a:r>
              <a:rPr lang="sr-Latn-CS" dirty="0" smtClean="0"/>
              <a:t>sopstvenoj </a:t>
            </a:r>
            <a:r>
              <a:rPr lang="sr-Latn-CS" dirty="0" smtClean="0"/>
              <a:t>režiji nije dozvoljena</a:t>
            </a:r>
          </a:p>
          <a:p>
            <a:pPr>
              <a:buNone/>
            </a:pPr>
            <a:r>
              <a:rPr lang="sr-Latn-CS" dirty="0" smtClean="0"/>
              <a:t>-ventile otvarati postupno i oprezno</a:t>
            </a:r>
          </a:p>
          <a:p>
            <a:pPr>
              <a:buNone/>
            </a:pPr>
            <a:r>
              <a:rPr lang="sr-Latn-CS" dirty="0" smtClean="0"/>
              <a:t>-sprečiti prisustvo masti kod boce za kiseonik zbog mogućnosti burne reakcije - eksplozije</a:t>
            </a:r>
            <a:endParaRPr lang="sr-Latn-C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Sredstva lične zaštite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sr-Latn-CS" dirty="0" smtClean="0"/>
              <a:t>Specijalna odela (pantalone, bluze, kombinezoni, rukavice ...)</a:t>
            </a:r>
          </a:p>
          <a:p>
            <a:r>
              <a:rPr lang="sr-Latn-CS" dirty="0" smtClean="0"/>
              <a:t>Specijalna obuća (gumeni đon, metalna zaštita prstiju)</a:t>
            </a:r>
          </a:p>
          <a:p>
            <a:r>
              <a:rPr lang="sr-Latn-CS" dirty="0" smtClean="0"/>
              <a:t>Respiratorne maske</a:t>
            </a:r>
          </a:p>
          <a:p>
            <a:r>
              <a:rPr lang="sr-Latn-CS" dirty="0" smtClean="0"/>
              <a:t>Zaštita za lice i oči (maske, naočari)</a:t>
            </a:r>
          </a:p>
          <a:p>
            <a:r>
              <a:rPr lang="sr-Latn-CS" dirty="0" smtClean="0"/>
              <a:t>Zaštita organa sluha (spoljašnj i </a:t>
            </a:r>
            <a:r>
              <a:rPr lang="sr-Latn-CS" dirty="0" smtClean="0"/>
              <a:t>unutrašnji </a:t>
            </a:r>
            <a:r>
              <a:rPr lang="sr-Latn-CS" dirty="0" smtClean="0"/>
              <a:t>antifoni)</a:t>
            </a:r>
          </a:p>
          <a:p>
            <a:r>
              <a:rPr lang="sr-Latn-CS" dirty="0" smtClean="0"/>
              <a:t>Ostalo: izolovana klešta, alat, dielektrične rukavice, staze, otirači, podmetači itd.</a:t>
            </a:r>
            <a:endParaRPr lang="sr-Latn-C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CS" dirty="0" smtClean="0"/>
              <a:t>Zaštita lica i očiju:</a:t>
            </a:r>
          </a:p>
          <a:p>
            <a:pPr>
              <a:buNone/>
            </a:pPr>
            <a:r>
              <a:rPr lang="sr-Latn-CS" dirty="0" smtClean="0"/>
              <a:t>-zaštitne naočari sa tamnim staklom (gasno zav.)</a:t>
            </a:r>
          </a:p>
          <a:p>
            <a:pPr>
              <a:buNone/>
            </a:pPr>
            <a:r>
              <a:rPr lang="sr-Latn-CS" dirty="0" smtClean="0"/>
              <a:t>-ručne i naglavne maske i fotosenzorske maske (elektrolučno zav.)</a:t>
            </a:r>
          </a:p>
          <a:p>
            <a:pPr>
              <a:buNone/>
            </a:pPr>
            <a:endParaRPr lang="sr-Latn-CS" dirty="0" smtClean="0"/>
          </a:p>
          <a:p>
            <a:r>
              <a:rPr lang="sr-Latn-CS" dirty="0" smtClean="0"/>
              <a:t>Zaštita sluha:</a:t>
            </a:r>
          </a:p>
          <a:p>
            <a:pPr>
              <a:buNone/>
            </a:pPr>
            <a:r>
              <a:rPr lang="sr-Latn-CS" dirty="0" smtClean="0"/>
              <a:t>-vata</a:t>
            </a:r>
          </a:p>
          <a:p>
            <a:pPr>
              <a:buNone/>
            </a:pPr>
            <a:r>
              <a:rPr lang="sr-Latn-CS" dirty="0" smtClean="0"/>
              <a:t>-antifoni (unutrašnji štitnik)</a:t>
            </a:r>
          </a:p>
          <a:p>
            <a:pPr>
              <a:buNone/>
            </a:pPr>
            <a:r>
              <a:rPr lang="sr-Latn-CS" dirty="0" smtClean="0"/>
              <a:t>-ušni štitnik (spoljšanji)</a:t>
            </a:r>
            <a:endParaRPr lang="sr-Latn-C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sr-Latn-CS" dirty="0" smtClean="0"/>
              <a:t>Zaštita organa za disanje:</a:t>
            </a:r>
          </a:p>
          <a:p>
            <a:pPr>
              <a:buNone/>
            </a:pPr>
            <a:r>
              <a:rPr lang="sr-Latn-CS" dirty="0" smtClean="0"/>
              <a:t>-maske</a:t>
            </a:r>
          </a:p>
          <a:p>
            <a:pPr>
              <a:buNone/>
            </a:pPr>
            <a:r>
              <a:rPr lang="sr-Latn-CS" dirty="0" smtClean="0"/>
              <a:t>-respiratori</a:t>
            </a:r>
          </a:p>
          <a:p>
            <a:pPr>
              <a:buNone/>
            </a:pPr>
            <a:r>
              <a:rPr lang="sr-Latn-CS" dirty="0" smtClean="0"/>
              <a:t>-gas maske</a:t>
            </a:r>
          </a:p>
          <a:p>
            <a:pPr>
              <a:buNone/>
            </a:pPr>
            <a:endParaRPr lang="sr-Latn-CS" dirty="0" smtClean="0"/>
          </a:p>
          <a:p>
            <a:r>
              <a:rPr lang="sr-Latn-CS" dirty="0" smtClean="0"/>
              <a:t>Zaštita ruku:</a:t>
            </a:r>
          </a:p>
          <a:p>
            <a:pPr>
              <a:buNone/>
            </a:pPr>
            <a:r>
              <a:rPr lang="sr-Latn-CS" dirty="0" smtClean="0"/>
              <a:t>-zaštitne rukavice (najbolje kožne)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sr-Latn-CS" dirty="0" smtClean="0"/>
              <a:t>Zaštita nogu:</a:t>
            </a:r>
          </a:p>
          <a:p>
            <a:pPr>
              <a:buNone/>
            </a:pPr>
            <a:r>
              <a:rPr lang="sr-Latn-CS" dirty="0" smtClean="0"/>
              <a:t>-</a:t>
            </a:r>
            <a:r>
              <a:rPr lang="en-US" dirty="0" smtClean="0"/>
              <a:t>z</a:t>
            </a:r>
            <a:r>
              <a:rPr lang="sr-Latn-CS" dirty="0" smtClean="0"/>
              <a:t>aštitne kož</a:t>
            </a:r>
            <a:r>
              <a:rPr lang="en-US" dirty="0" smtClean="0"/>
              <a:t>n</a:t>
            </a:r>
            <a:r>
              <a:rPr lang="sr-Latn-CS" dirty="0" smtClean="0"/>
              <a:t>e </a:t>
            </a:r>
            <a:r>
              <a:rPr lang="sr-Latn-CS" dirty="0" smtClean="0"/>
              <a:t>potkolenice (kamašne)</a:t>
            </a:r>
          </a:p>
          <a:p>
            <a:pPr>
              <a:buNone/>
            </a:pPr>
            <a:r>
              <a:rPr lang="sr-Latn-CS" dirty="0" smtClean="0"/>
              <a:t>-zaštitne cipele sa metalnom zaštitom za prste i gumenim đonom</a:t>
            </a:r>
          </a:p>
          <a:p>
            <a:pPr>
              <a:buNone/>
            </a:pPr>
            <a:endParaRPr lang="sr-Latn-CS" dirty="0" smtClean="0"/>
          </a:p>
          <a:p>
            <a:r>
              <a:rPr lang="sr-Latn-CS" dirty="0" smtClean="0"/>
              <a:t>Zaštita tela:</a:t>
            </a:r>
          </a:p>
          <a:p>
            <a:pPr>
              <a:buNone/>
            </a:pPr>
            <a:r>
              <a:rPr lang="sr-Latn-CS" dirty="0" smtClean="0"/>
              <a:t>-kožna zaštitna </a:t>
            </a:r>
            <a:r>
              <a:rPr lang="sr-Latn-CS" dirty="0" smtClean="0"/>
              <a:t>prega</a:t>
            </a:r>
            <a:r>
              <a:rPr lang="en-US" dirty="0" smtClean="0"/>
              <a:t>č</a:t>
            </a:r>
            <a:r>
              <a:rPr lang="sr-Latn-CS" dirty="0" smtClean="0"/>
              <a:t>a</a:t>
            </a:r>
            <a:endParaRPr lang="sr-Latn-CS" dirty="0" smtClean="0"/>
          </a:p>
          <a:p>
            <a:pPr>
              <a:buNone/>
            </a:pPr>
            <a:r>
              <a:rPr lang="sr-Latn-CS" dirty="0" smtClean="0"/>
              <a:t>-kožno zaštitno odelo (pantalone i bluza)</a:t>
            </a:r>
            <a:endParaRPr lang="sr-Latn-C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err="1" smtClean="0"/>
              <a:t>Nastavne</a:t>
            </a:r>
            <a:r>
              <a:rPr lang="en-US" dirty="0" smtClean="0"/>
              <a:t> </a:t>
            </a:r>
            <a:r>
              <a:rPr lang="en-US" dirty="0" err="1" smtClean="0"/>
              <a:t>jedinice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zavarenih</a:t>
            </a:r>
            <a:r>
              <a:rPr lang="en-US" dirty="0" smtClean="0"/>
              <a:t> </a:t>
            </a:r>
            <a:r>
              <a:rPr lang="en-US" dirty="0" err="1" smtClean="0"/>
              <a:t>spojeva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Apsorpcija</a:t>
            </a:r>
            <a:r>
              <a:rPr lang="en-US" dirty="0" smtClean="0"/>
              <a:t> </a:t>
            </a:r>
            <a:r>
              <a:rPr lang="en-US" dirty="0" err="1" smtClean="0"/>
              <a:t>gasova</a:t>
            </a:r>
            <a:r>
              <a:rPr lang="en-US" dirty="0" smtClean="0"/>
              <a:t> u </a:t>
            </a:r>
            <a:r>
              <a:rPr lang="en-US" dirty="0" err="1" smtClean="0"/>
              <a:t>šavu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Prsline</a:t>
            </a:r>
            <a:r>
              <a:rPr lang="en-US" dirty="0" smtClean="0"/>
              <a:t> u </a:t>
            </a:r>
            <a:r>
              <a:rPr lang="en-US" dirty="0" err="1" smtClean="0"/>
              <a:t>zavarenom</a:t>
            </a:r>
            <a:r>
              <a:rPr lang="en-US" dirty="0" smtClean="0"/>
              <a:t> </a:t>
            </a:r>
            <a:r>
              <a:rPr lang="en-US" dirty="0" err="1" smtClean="0"/>
              <a:t>spoju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Predgrevanje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Bezbednost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zdravlje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radu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zavarivanju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0" y="4038600"/>
            <a:ext cx="89154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.eminentsecurityforce.com/wp-content/uploads/2012/12/Welding-Safety-Equipm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74320"/>
            <a:ext cx="6858000" cy="6583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32" name="Picture 8" descr="http://www.usinenouvelle.com/industry/img/fan-unit-with-welding-protection-helmet-kemper-freshflow-with-autodark-000110538-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638800" y="609600"/>
            <a:ext cx="3505200" cy="2854235"/>
          </a:xfrm>
          <a:prstGeom prst="rect">
            <a:avLst/>
          </a:prstGeom>
          <a:noFill/>
        </p:spPr>
      </p:pic>
      <p:pic>
        <p:nvPicPr>
          <p:cNvPr id="1034" name="Picture 10" descr="http://multimedia.3m.com/mws/mediawebserver?mwsId=SSSSSufSevTsZxtU5xtS5Y_GevUqevTSevTSevTSeSSSSSS--&amp;fn=ALLWeldingHelmet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343400" y="4267200"/>
            <a:ext cx="4667250" cy="2438400"/>
          </a:xfrm>
          <a:prstGeom prst="rect">
            <a:avLst/>
          </a:prstGeom>
          <a:noFill/>
        </p:spPr>
      </p:pic>
      <p:pic>
        <p:nvPicPr>
          <p:cNvPr id="1036" name="Picture 12" descr="http://image.thefabricator.com/a/welding-helmet-cooling-accessories-designed-to-reduce-heat-stress-miller_244094_coolban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733800"/>
            <a:ext cx="2381250" cy="2019301"/>
          </a:xfrm>
          <a:prstGeom prst="rect">
            <a:avLst/>
          </a:prstGeom>
          <a:noFill/>
        </p:spPr>
      </p:pic>
      <p:pic>
        <p:nvPicPr>
          <p:cNvPr id="1038" name="Picture 14" descr="http://r2.cygnuspub.com/files/cygnus/image/VSPC/2012/JAN/600x400/coolband_application_09_1061615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0" y="0"/>
            <a:ext cx="5705475" cy="3800476"/>
          </a:xfrm>
          <a:prstGeom prst="rect">
            <a:avLst/>
          </a:prstGeom>
          <a:noFill/>
        </p:spPr>
      </p:pic>
      <p:pic>
        <p:nvPicPr>
          <p:cNvPr id="1030" name="Picture 6" descr="http://www.shyamjiengineering.com/products/erer-250x250.jpg"/>
          <p:cNvPicPr>
            <a:picLocks noChangeAspect="1" noChangeArrowheads="1"/>
          </p:cNvPicPr>
          <p:nvPr/>
        </p:nvPicPr>
        <p:blipFill>
          <a:blip r:embed="rId6"/>
          <a:srcRect t="19200" b="16800"/>
          <a:stretch>
            <a:fillRect/>
          </a:stretch>
        </p:blipFill>
        <p:spPr bwMode="auto">
          <a:xfrm>
            <a:off x="1828800" y="5334000"/>
            <a:ext cx="2381250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http://www.northernsafety.com/photos/product/177945/40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43525" y="3057524"/>
            <a:ext cx="3800475" cy="3800476"/>
          </a:xfrm>
          <a:prstGeom prst="rect">
            <a:avLst/>
          </a:prstGeom>
          <a:noFill/>
        </p:spPr>
      </p:pic>
      <p:pic>
        <p:nvPicPr>
          <p:cNvPr id="35844" name="Picture 4" descr="https://encrypted-tbn2.gstatic.com/images?q=tbn:ANd9GcRm_PC2zPrIShZQAnSh2rg6hXH1I4deACBe4s2GIpAZOdO8toGl4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0"/>
            <a:ext cx="5705475" cy="3800476"/>
          </a:xfrm>
          <a:prstGeom prst="rect">
            <a:avLst/>
          </a:prstGeom>
          <a:noFill/>
        </p:spPr>
      </p:pic>
      <p:pic>
        <p:nvPicPr>
          <p:cNvPr id="35846" name="Picture 6" descr="http://www.workweartrader.co.uk/media/catalog/product/cache/7/image/9df78eab33525d08d6e5fb8d27136e95/c/0/c030_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296150" y="0"/>
            <a:ext cx="1847850" cy="3800476"/>
          </a:xfrm>
          <a:prstGeom prst="rect">
            <a:avLst/>
          </a:prstGeom>
          <a:noFill/>
        </p:spPr>
      </p:pic>
      <p:pic>
        <p:nvPicPr>
          <p:cNvPr id="8" name="Picture 2" descr="http://surfacehot.files.wordpress.com/2011/03/leather_welding_spats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0" y="0"/>
            <a:ext cx="2057400" cy="2057401"/>
          </a:xfrm>
          <a:prstGeom prst="rect">
            <a:avLst/>
          </a:prstGeom>
          <a:noFill/>
        </p:spPr>
      </p:pic>
      <p:pic>
        <p:nvPicPr>
          <p:cNvPr id="9" name="Picture 4" descr="http://www.ukwelder.com/shop2/leathers/images/welding_spats_lr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133600"/>
            <a:ext cx="1981200" cy="2455740"/>
          </a:xfrm>
          <a:prstGeom prst="rect">
            <a:avLst/>
          </a:prstGeom>
          <a:noFill/>
        </p:spPr>
      </p:pic>
      <p:pic>
        <p:nvPicPr>
          <p:cNvPr id="10" name="Picture 6" descr="http://www.sfm-tusker.com/media/catalog/product/cache/1/thumbnail/9df78eab33525d08d6e5fb8d27136e95/s/p/spate-velvro-chrome_1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0" y="5181600"/>
            <a:ext cx="2302927" cy="1676400"/>
          </a:xfrm>
          <a:prstGeom prst="rect">
            <a:avLst/>
          </a:prstGeom>
          <a:noFill/>
        </p:spPr>
      </p:pic>
      <p:pic>
        <p:nvPicPr>
          <p:cNvPr id="35848" name="Picture 8" descr="http://www.usinenouvelle.com/industry/img/welding-hoods-000110570-4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057400" y="3962400"/>
            <a:ext cx="3276600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7890" name="Picture 2" descr="http://www.usinenouvelle.com/industry/img/-panel-mobile-welding-protection-strip-screen-000110872-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876800" y="228600"/>
            <a:ext cx="4086225" cy="3403322"/>
          </a:xfrm>
          <a:prstGeom prst="rect">
            <a:avLst/>
          </a:prstGeom>
          <a:noFill/>
        </p:spPr>
      </p:pic>
      <p:pic>
        <p:nvPicPr>
          <p:cNvPr id="37892" name="Picture 4" descr="http://image.made-in-china.com/2f0j00DZBTcekdLUoC/Welding-Protection-Argon-Gas-7440-37-1-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3583681"/>
            <a:ext cx="5257800" cy="3274319"/>
          </a:xfrm>
          <a:prstGeom prst="rect">
            <a:avLst/>
          </a:prstGeom>
          <a:noFill/>
        </p:spPr>
      </p:pic>
      <p:pic>
        <p:nvPicPr>
          <p:cNvPr id="37894" name="Picture 6" descr="http://www.worx-dpi.it/immagini/img_web/max/8637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52401" y="0"/>
            <a:ext cx="3581400" cy="3581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8" descr="http://www.lincolnelectric.com/en-us/company/newsroom/PublishingImages/educator-safety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2400" y="0"/>
            <a:ext cx="3429000" cy="3787726"/>
          </a:xfrm>
          <a:prstGeom prst="rect">
            <a:avLst/>
          </a:prstGeom>
          <a:noFill/>
        </p:spPr>
      </p:pic>
      <p:pic>
        <p:nvPicPr>
          <p:cNvPr id="1026" name="Picture 2" descr="http://sentryair.com/blog/wp-content/uploads/2012/10/Flame-Retardant-Welding-Flex-Arm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810000" y="0"/>
            <a:ext cx="5200650" cy="3800476"/>
          </a:xfrm>
          <a:prstGeom prst="rect">
            <a:avLst/>
          </a:prstGeom>
          <a:noFill/>
        </p:spPr>
      </p:pic>
      <p:pic>
        <p:nvPicPr>
          <p:cNvPr id="1028" name="Picture 4" descr="http://www.protools.ws/Alumaroom/Fume%20Extractor/DSCN448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52400" y="3829049"/>
            <a:ext cx="4038600" cy="3028951"/>
          </a:xfrm>
          <a:prstGeom prst="rect">
            <a:avLst/>
          </a:prstGeom>
          <a:noFill/>
        </p:spPr>
      </p:pic>
      <p:pic>
        <p:nvPicPr>
          <p:cNvPr id="1030" name="Picture 6" descr="http://www.swaimandassociates.com/Images/oskar/technical-school-tabl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3840479"/>
            <a:ext cx="4191000" cy="30175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/>
          <a:lstStyle/>
          <a:p>
            <a:r>
              <a:rPr lang="sr-Latn-CS" dirty="0" smtClean="0"/>
              <a:t>Hvala na pažnji!</a:t>
            </a:r>
            <a:endParaRPr lang="sr-Latn-C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en-US" b="1" dirty="0" err="1" smtClean="0"/>
              <a:t>Bezbednost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zdravlje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radu</a:t>
            </a:r>
            <a:r>
              <a:rPr lang="en-US" b="1" dirty="0" smtClean="0"/>
              <a:t> </a:t>
            </a:r>
            <a:r>
              <a:rPr lang="en-US" b="1" dirty="0" err="1" smtClean="0"/>
              <a:t>pri</a:t>
            </a:r>
            <a:r>
              <a:rPr lang="en-US" b="1" dirty="0" smtClean="0"/>
              <a:t> </a:t>
            </a:r>
            <a:r>
              <a:rPr lang="en-US" b="1" dirty="0" err="1" smtClean="0"/>
              <a:t>zavarivanju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Štetni uticaji pri zavarivanju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Zavise od postupka zavarivanja: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Prašina (98-99</a:t>
            </a:r>
            <a:r>
              <a:rPr lang="en-US" dirty="0" smtClean="0"/>
              <a:t>&lt;</a:t>
            </a:r>
            <a:r>
              <a:rPr lang="sr-Latn-CS" dirty="0" smtClean="0"/>
              <a:t>1 </a:t>
            </a:r>
            <a:r>
              <a:rPr lang="sr-Latn-CS" dirty="0" smtClean="0">
                <a:sym typeface="Symbol"/>
              </a:rPr>
              <a:t>m): oksidi Fe, primese su Mn, Cr, Ni, V, Mo... Dozvoljena koncentracija je 4 mg/m</a:t>
            </a:r>
            <a:r>
              <a:rPr lang="sr-Latn-CS" baseline="30000" dirty="0" smtClean="0">
                <a:sym typeface="Symbol"/>
              </a:rPr>
              <a:t>3</a:t>
            </a:r>
            <a:endParaRPr lang="sr-Latn-CS" dirty="0" smtClean="0">
              <a:sym typeface="Symbol"/>
            </a:endParaRPr>
          </a:p>
          <a:p>
            <a:pPr marL="514350" indent="-514350">
              <a:buAutoNum type="arabicPeriod"/>
            </a:pPr>
            <a:r>
              <a:rPr lang="sr-Latn-CS" dirty="0" smtClean="0">
                <a:sym typeface="Symbol"/>
              </a:rPr>
              <a:t>Gasovi: N, Co, Co</a:t>
            </a:r>
            <a:r>
              <a:rPr lang="sr-Latn-CS" baseline="-25000" dirty="0" smtClean="0">
                <a:sym typeface="Symbol"/>
              </a:rPr>
              <a:t>2</a:t>
            </a:r>
            <a:r>
              <a:rPr lang="sr-Latn-CS" dirty="0" smtClean="0">
                <a:sym typeface="Symbol"/>
              </a:rPr>
              <a:t>, H</a:t>
            </a:r>
            <a:r>
              <a:rPr lang="sr-Latn-CS" baseline="-25000" dirty="0" smtClean="0">
                <a:sym typeface="Symbol"/>
              </a:rPr>
              <a:t>2</a:t>
            </a:r>
            <a:r>
              <a:rPr lang="sr-Latn-CS" dirty="0" smtClean="0">
                <a:sym typeface="Symbol"/>
              </a:rPr>
              <a:t>S... Postoje elektrode sa fluornim jedinjenjima (stvara se fluorni gas)</a:t>
            </a:r>
          </a:p>
          <a:p>
            <a:pPr marL="514350" indent="-514350">
              <a:buAutoNum type="arabicPeriod"/>
            </a:pPr>
            <a:r>
              <a:rPr lang="sr-Latn-CS" dirty="0" smtClean="0">
                <a:sym typeface="Symbol"/>
              </a:rPr>
              <a:t>Oksidi: tosični oksidi F i Mn. Štetni su oksidi Cr, Ni, Zn</a:t>
            </a:r>
            <a:endParaRPr lang="sr-Latn-C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Latn-CS" dirty="0" smtClean="0"/>
              <a:t>4. Zračenje (IC i UV): IC izaziva opekotine, UV – upala očiju (elektrooftalmija)</a:t>
            </a:r>
          </a:p>
          <a:p>
            <a:pPr>
              <a:buNone/>
            </a:pPr>
            <a:r>
              <a:rPr lang="sr-Latn-CS" dirty="0" smtClean="0"/>
              <a:t>5. Jonizujuće zračenje (X i </a:t>
            </a:r>
            <a:r>
              <a:rPr lang="el-GR" dirty="0" smtClean="0"/>
              <a:t>γ</a:t>
            </a:r>
            <a:r>
              <a:rPr lang="sr-Latn-CS" dirty="0" smtClean="0"/>
              <a:t>-zraci) – karcinomi, leukemija</a:t>
            </a:r>
          </a:p>
          <a:p>
            <a:pPr>
              <a:buNone/>
            </a:pPr>
            <a:r>
              <a:rPr lang="sr-Latn-CS" dirty="0" smtClean="0"/>
              <a:t>6. Prštanje tečnog metala – opekotine</a:t>
            </a:r>
          </a:p>
          <a:p>
            <a:pPr>
              <a:buNone/>
            </a:pPr>
            <a:r>
              <a:rPr lang="sr-Latn-CS" dirty="0" smtClean="0"/>
              <a:t>7. Buka – rezanje plazmom izaziva 90-120dB, dozvoljeno 80 dB </a:t>
            </a:r>
          </a:p>
          <a:p>
            <a:pPr>
              <a:buNone/>
            </a:pPr>
            <a:r>
              <a:rPr lang="sr-Latn-CS" dirty="0" smtClean="0"/>
              <a:t>8. Strujni </a:t>
            </a:r>
            <a:r>
              <a:rPr lang="sr-Latn-CS" dirty="0" smtClean="0"/>
              <a:t>udar</a:t>
            </a:r>
            <a:r>
              <a:rPr lang="en-US" dirty="0" smtClean="0"/>
              <a:t> – </a:t>
            </a:r>
            <a:r>
              <a:rPr lang="en-US" dirty="0" err="1" smtClean="0"/>
              <a:t>opekotine</a:t>
            </a:r>
            <a:r>
              <a:rPr lang="en-US" dirty="0" smtClean="0"/>
              <a:t>, </a:t>
            </a:r>
            <a:r>
              <a:rPr lang="en-US" dirty="0" err="1" smtClean="0"/>
              <a:t>oštećenje</a:t>
            </a:r>
            <a:r>
              <a:rPr lang="en-US" dirty="0" smtClean="0"/>
              <a:t> </a:t>
            </a:r>
            <a:r>
              <a:rPr lang="en-US" dirty="0" err="1" smtClean="0"/>
              <a:t>unutrašnjih</a:t>
            </a:r>
            <a:r>
              <a:rPr lang="en-US" dirty="0" smtClean="0"/>
              <a:t> </a:t>
            </a:r>
            <a:r>
              <a:rPr lang="en-US" dirty="0" err="1" smtClean="0"/>
              <a:t>organa</a:t>
            </a:r>
            <a:endParaRPr lang="sr-Latn-CS" dirty="0" smtClean="0"/>
          </a:p>
          <a:p>
            <a:pPr>
              <a:buNone/>
            </a:pPr>
            <a:r>
              <a:rPr lang="sr-Latn-CS" dirty="0" smtClean="0"/>
              <a:t>9. Neudoban položaj zavarivača – velika naprezanja tokom dužeg vremenskog perioda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10. Pokretni delovi automatskih uređaja (roboti</a:t>
            </a:r>
            <a:r>
              <a:rPr lang="sr-Latn-CS" dirty="0" smtClean="0"/>
              <a:t>)</a:t>
            </a:r>
            <a:r>
              <a:rPr lang="en-US" dirty="0" smtClean="0"/>
              <a:t> – </a:t>
            </a:r>
            <a:r>
              <a:rPr lang="en-US" dirty="0" err="1" smtClean="0"/>
              <a:t>fizičke</a:t>
            </a:r>
            <a:r>
              <a:rPr lang="en-US" dirty="0" smtClean="0"/>
              <a:t> </a:t>
            </a:r>
            <a:r>
              <a:rPr lang="en-US" dirty="0" err="1" smtClean="0"/>
              <a:t>povrede</a:t>
            </a:r>
            <a:endParaRPr lang="sr-Latn-CS" dirty="0" smtClean="0"/>
          </a:p>
          <a:p>
            <a:pPr>
              <a:buNone/>
            </a:pPr>
            <a:r>
              <a:rPr lang="sr-Latn-CS" dirty="0" smtClean="0"/>
              <a:t>11. Udarni talas usled eksplozija </a:t>
            </a:r>
            <a:r>
              <a:rPr lang="sr-Latn-CS" dirty="0" smtClean="0"/>
              <a:t>boca</a:t>
            </a:r>
            <a:r>
              <a:rPr lang="en-US" dirty="0" smtClean="0"/>
              <a:t> – </a:t>
            </a:r>
            <a:r>
              <a:rPr lang="en-US" dirty="0" err="1" smtClean="0"/>
              <a:t>fizičke</a:t>
            </a:r>
            <a:r>
              <a:rPr lang="en-US" dirty="0" smtClean="0"/>
              <a:t> </a:t>
            </a:r>
            <a:r>
              <a:rPr lang="en-US" dirty="0" err="1" smtClean="0"/>
              <a:t>povrede</a:t>
            </a:r>
            <a:r>
              <a:rPr lang="en-US" dirty="0" smtClean="0"/>
              <a:t>, </a:t>
            </a:r>
            <a:r>
              <a:rPr lang="en-US" dirty="0" err="1" smtClean="0"/>
              <a:t>povrede</a:t>
            </a:r>
            <a:r>
              <a:rPr lang="en-US" dirty="0" smtClean="0"/>
              <a:t> </a:t>
            </a:r>
            <a:r>
              <a:rPr lang="en-US" dirty="0" err="1" smtClean="0"/>
              <a:t>unutrašnjih</a:t>
            </a:r>
            <a:r>
              <a:rPr lang="en-US" dirty="0" smtClean="0"/>
              <a:t> </a:t>
            </a:r>
            <a:r>
              <a:rPr lang="en-US" dirty="0" err="1" smtClean="0"/>
              <a:t>organa</a:t>
            </a:r>
            <a:endParaRPr lang="sr-Latn-CS" dirty="0" smtClean="0"/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Štetni uticaji prema postupku zavarivanja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REL – oksidi F i Mn, prašina, gasovi</a:t>
            </a:r>
          </a:p>
          <a:p>
            <a:r>
              <a:rPr lang="sr-Latn-CS" dirty="0" smtClean="0"/>
              <a:t>EPP – prašina, gasovi (važna je receptura praha)</a:t>
            </a:r>
          </a:p>
          <a:p>
            <a:r>
              <a:rPr lang="sr-Latn-CS" dirty="0" smtClean="0"/>
              <a:t>MIG, TIG – ozon, pri zavarivanju Al prašina Al</a:t>
            </a:r>
            <a:r>
              <a:rPr lang="sr-Latn-CS" baseline="-25000" dirty="0" smtClean="0"/>
              <a:t>2</a:t>
            </a:r>
            <a:r>
              <a:rPr lang="sr-Latn-CS" dirty="0" smtClean="0"/>
              <a:t>O</a:t>
            </a:r>
            <a:r>
              <a:rPr lang="sr-Latn-CS" baseline="-25000" dirty="0" smtClean="0"/>
              <a:t>3</a:t>
            </a:r>
            <a:r>
              <a:rPr lang="sr-Latn-CS" dirty="0" smtClean="0"/>
              <a:t> i MnO</a:t>
            </a:r>
          </a:p>
          <a:p>
            <a:r>
              <a:rPr lang="sr-Latn-CS" dirty="0" smtClean="0"/>
              <a:t>MAG – ozon, CO, CO</a:t>
            </a:r>
            <a:r>
              <a:rPr lang="sr-Latn-CS" baseline="-25000" dirty="0" smtClean="0"/>
              <a:t>2</a:t>
            </a:r>
            <a:r>
              <a:rPr lang="sr-Latn-CS" dirty="0" smtClean="0"/>
              <a:t>, NO</a:t>
            </a:r>
            <a:r>
              <a:rPr lang="sr-Latn-CS" baseline="-25000" dirty="0" smtClean="0"/>
              <a:t>x</a:t>
            </a:r>
            <a:r>
              <a:rPr lang="sr-Latn-CS" dirty="0" smtClean="0"/>
              <a:t>, MnO</a:t>
            </a:r>
          </a:p>
          <a:p>
            <a:r>
              <a:rPr lang="sr-Latn-CS" dirty="0" smtClean="0"/>
              <a:t>Zavarivanje pod troskom – najčistiji postupak, jedinjenja F i C</a:t>
            </a:r>
            <a:endParaRPr lang="sr-Latn-C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CS" dirty="0" smtClean="0"/>
              <a:t>OA rezanje – CO, NO</a:t>
            </a:r>
            <a:r>
              <a:rPr lang="sr-Latn-CS" baseline="-25000" dirty="0" smtClean="0"/>
              <a:t>x</a:t>
            </a:r>
            <a:r>
              <a:rPr lang="sr-Latn-CS" dirty="0" smtClean="0"/>
              <a:t>, C</a:t>
            </a:r>
            <a:r>
              <a:rPr lang="sr-Latn-CS" baseline="-25000" dirty="0" smtClean="0"/>
              <a:t>2</a:t>
            </a:r>
            <a:r>
              <a:rPr lang="sr-Latn-CS" dirty="0" smtClean="0"/>
              <a:t>H</a:t>
            </a:r>
            <a:r>
              <a:rPr lang="sr-Latn-CS" baseline="-25000" dirty="0" smtClean="0"/>
              <a:t>2 </a:t>
            </a:r>
            <a:r>
              <a:rPr lang="sr-Latn-CS" dirty="0" smtClean="0"/>
              <a:t>(acetilen), H</a:t>
            </a:r>
            <a:r>
              <a:rPr lang="sr-Latn-CS" baseline="-25000" dirty="0" smtClean="0"/>
              <a:t>2</a:t>
            </a:r>
            <a:r>
              <a:rPr lang="sr-Latn-CS" dirty="0" smtClean="0"/>
              <a:t>S, oksidi Fe</a:t>
            </a:r>
          </a:p>
          <a:p>
            <a:r>
              <a:rPr lang="sr-Latn-CS" dirty="0" smtClean="0"/>
              <a:t>Metalizacija/navarivanje – prašina i gasovi različitog sastava</a:t>
            </a:r>
            <a:endParaRPr lang="sr-Latn-C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Ventilacija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Zamena ručnih postupaka poluautomatskim ili automatskim</a:t>
            </a:r>
          </a:p>
          <a:p>
            <a:r>
              <a:rPr lang="sr-Latn-CS" dirty="0" smtClean="0"/>
              <a:t>Primena zaštitnih uređaja:</a:t>
            </a:r>
          </a:p>
          <a:p>
            <a:pPr>
              <a:buNone/>
            </a:pPr>
            <a:r>
              <a:rPr lang="sr-Latn-CS" dirty="0" smtClean="0"/>
              <a:t>	-hermetizovane komore</a:t>
            </a:r>
          </a:p>
          <a:p>
            <a:pPr>
              <a:buNone/>
            </a:pPr>
            <a:r>
              <a:rPr lang="sr-Latn-CS" dirty="0" smtClean="0"/>
              <a:t>	-ekrani i zavese</a:t>
            </a:r>
          </a:p>
          <a:p>
            <a:r>
              <a:rPr lang="sr-Latn-CS" dirty="0" smtClean="0"/>
              <a:t>Ventilacioni sistemi:</a:t>
            </a:r>
          </a:p>
          <a:p>
            <a:pPr>
              <a:buNone/>
            </a:pPr>
            <a:r>
              <a:rPr lang="sr-Latn-CS" dirty="0" smtClean="0"/>
              <a:t>	-lokalni</a:t>
            </a:r>
          </a:p>
          <a:p>
            <a:pPr>
              <a:buNone/>
            </a:pPr>
            <a:r>
              <a:rPr lang="sr-Latn-CS" dirty="0" smtClean="0"/>
              <a:t>	-opšti (centralizovani)</a:t>
            </a:r>
            <a:endParaRPr lang="sr-Latn-C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675</Words>
  <Application>Microsoft Office PowerPoint</Application>
  <PresentationFormat>On-screen Show (4:3)</PresentationFormat>
  <Paragraphs>102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Savremene tehnolohije spajanja materijala - 1</vt:lpstr>
      <vt:lpstr>Slide 2</vt:lpstr>
      <vt:lpstr>Bezbednost i zdravlje na radu pri zavarivanju</vt:lpstr>
      <vt:lpstr>Štetni uticaji pri zavarivanju</vt:lpstr>
      <vt:lpstr>Slide 5</vt:lpstr>
      <vt:lpstr>Slide 6</vt:lpstr>
      <vt:lpstr>Štetni uticaji prema postupku zavarivanja</vt:lpstr>
      <vt:lpstr>Slide 8</vt:lpstr>
      <vt:lpstr>Ventilacija</vt:lpstr>
      <vt:lpstr>Osvetljenje</vt:lpstr>
      <vt:lpstr>Zaštita od jonizujućeg zračenja</vt:lpstr>
      <vt:lpstr>Zaštita od strujnog udara</vt:lpstr>
      <vt:lpstr>Sigurnost uređaja za gasno zavarivanje</vt:lpstr>
      <vt:lpstr>Slide 14</vt:lpstr>
      <vt:lpstr>Slide 15</vt:lpstr>
      <vt:lpstr>Sredstva lične zaštite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Savremene tehnolohije spajanja materijala - 1</dc:title>
  <dc:creator>sebastijan</dc:creator>
  <cp:lastModifiedBy>sebastijan</cp:lastModifiedBy>
  <cp:revision>190</cp:revision>
  <dcterms:created xsi:type="dcterms:W3CDTF">2013-02-26T10:58:16Z</dcterms:created>
  <dcterms:modified xsi:type="dcterms:W3CDTF">2013-05-23T08:22:02Z</dcterms:modified>
</cp:coreProperties>
</file>